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5" r:id="rId5"/>
    <p:sldId id="258" r:id="rId6"/>
    <p:sldId id="276" r:id="rId7"/>
    <p:sldId id="259" r:id="rId8"/>
    <p:sldId id="263" r:id="rId9"/>
    <p:sldId id="264" r:id="rId10"/>
    <p:sldId id="265" r:id="rId11"/>
    <p:sldId id="260" r:id="rId12"/>
    <p:sldId id="261" r:id="rId13"/>
    <p:sldId id="277" r:id="rId14"/>
    <p:sldId id="278" r:id="rId15"/>
    <p:sldId id="279" r:id="rId16"/>
    <p:sldId id="262" r:id="rId17"/>
    <p:sldId id="280" r:id="rId18"/>
    <p:sldId id="281" r:id="rId19"/>
    <p:sldId id="266" r:id="rId20"/>
    <p:sldId id="267" r:id="rId21"/>
    <p:sldId id="270" r:id="rId22"/>
    <p:sldId id="271" r:id="rId23"/>
    <p:sldId id="283" r:id="rId24"/>
    <p:sldId id="28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989B-92FE-D293-9E87-A5BE7B37F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10649-FC6D-4C81-BEC3-20C3CD155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A5DC4-0312-7EF9-A185-FC232293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25A57-0995-799B-1D0A-10EC3BB9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4AD53-4469-9C6B-9AE1-1BD8963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0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079E-21F4-4765-D6F1-3973AF1E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770FF-42EC-D7D5-E2EA-791E1127E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6A6C-1B67-103D-4518-A5A58F37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2F40D-2C2C-95DC-E530-7BB2B183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9FC13-23EF-4EF2-7642-3B011222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D314C-8C52-8C32-AA2B-A8B7F12C2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34B97-E118-5AFA-BC75-35F1AC305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8F2C-CE83-F284-E84F-437BEE81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DDC37-73E7-F6B6-0E21-C3043278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FE357-38FD-A54D-9A61-629513B4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8D22-4222-269B-E6E0-D249EB1B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F8B9-E0F8-DB32-B434-012F5EA33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58F58-0311-F9A6-9D36-B1626CEA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1C5E-E910-27FC-F5F5-885460DD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ECC88-8C72-D7F7-9599-1CDF1175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8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C75A-5EEB-5857-B388-77DE2DE9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32F33-0013-3B2B-973D-43CB7A6BE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A5DEC-C2FD-5D2F-A778-E2B77373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BB7EF-A843-9C37-02B0-CC75BA05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79D8-55F3-CD8B-0806-6DC5EC0A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6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00E9-E2F9-1E1B-BAD1-BBF3C42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CE396-B67E-77AD-1038-BE87D6835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3D84A-6B33-04A8-8580-5E9831BC5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E08E9-D152-5130-FD6A-34D7FCAE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3198-390E-8889-D722-11948DA8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2D50-3939-13E8-C46B-FFFDEA49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7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BC07-4506-B378-F590-A225BFAE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3CDA3-8C9A-7470-7B82-105415A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E3855-4284-6BA0-640D-F50846060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D833E-E1DF-74D1-2F95-09A7D0E96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9CE74-E870-C48E-6E70-B47146470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C1645-D1E2-4E8C-4126-F39C8669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55029-E9E8-A901-3E89-3BFCCEDF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3A2C17-C558-A6C6-4934-7087D2A3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2933-A78A-3F9F-2AB7-A1017077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1FB1B-E607-980B-85E1-D0606FB7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8CC22-AD85-4830-2C19-45E190C7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153D2-F27A-CCAA-BD04-E3748C45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96579-8223-F123-6D3A-2A091865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727C3-3AD6-196D-C2DF-16A8654C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1CF30-AD72-80C5-B0AF-C2CA6142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3C8C-F076-DBFE-CC94-D9C14A8E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3622-7739-FC17-6D4B-1E13F506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1A738-607E-F489-C2FC-1B0D66811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1ED93-2E52-B833-C477-C12EFF40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DF187-1346-0DAA-129F-67180132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55C43-764D-5627-7C40-093D2E9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5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5397-9D5C-2C4A-DD32-4CFB08A7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BB51E-4F2B-DA59-9585-8C3C979FD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179F4-148E-6666-32D4-36AD8B2C5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1754-FB10-FB7A-C5D9-6884A86C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B014-955F-FEDB-60BF-029E380C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CB28-BBEC-8150-0B93-F27F4257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4AB8B-28A7-C23E-FF6F-3A95D36A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837-CDC6-581A-F7A0-8DBDC22B6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7D35-8380-0145-AE24-E1FC49C27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2BAF2-8CF7-C508-C527-7C2EBC9FD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83549-4A59-9A7B-6C23-C91EC96FD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8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72B83E-E69A-C160-718B-A0CD168CC737}"/>
              </a:ext>
            </a:extLst>
          </p:cNvPr>
          <p:cNvSpPr txBox="1"/>
          <p:nvPr/>
        </p:nvSpPr>
        <p:spPr>
          <a:xfrm>
            <a:off x="796689" y="2644170"/>
            <a:ext cx="75506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Развитие методов классификации и оценки</a:t>
            </a:r>
            <a:r>
              <a:rPr lang="en-US" sz="2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ru-RU" sz="2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значимости признаков на основе случайных лесов в контексте</a:t>
            </a:r>
            <a:r>
              <a:rPr lang="en-US" sz="2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ru-RU" sz="2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задачи картографирования земного покрова России</a:t>
            </a:r>
            <a:endParaRPr lang="en-US" sz="2400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F4AF2-4151-A59C-6479-B0B673087C7E}"/>
              </a:ext>
            </a:extLst>
          </p:cNvPr>
          <p:cNvSpPr txBox="1"/>
          <p:nvPr/>
        </p:nvSpPr>
        <p:spPr>
          <a:xfrm>
            <a:off x="448671" y="199114"/>
            <a:ext cx="82466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Московский государственный университет имени М.В. Ломоносова</a:t>
            </a:r>
            <a:br>
              <a:rPr lang="ru-RU" dirty="0">
                <a:latin typeface="Helvetica" panose="00000500000000000000" pitchFamily="50" charset="0"/>
                <a:ea typeface="Helvetica" panose="00000500000000000000" pitchFamily="50" charset="0"/>
              </a:rPr>
            </a:b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Факультет космических исследований</a:t>
            </a:r>
            <a:br>
              <a:rPr lang="ru-RU" dirty="0">
                <a:latin typeface="Helvetica" panose="00000500000000000000" pitchFamily="50" charset="0"/>
                <a:ea typeface="Helvetica" panose="00000500000000000000" pitchFamily="50" charset="0"/>
              </a:rPr>
            </a:br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Магистерская программа «Методы и технологии дистанционного</a:t>
            </a:r>
            <a:br>
              <a:rPr lang="ru-RU" dirty="0">
                <a:latin typeface="Helvetica" panose="00000500000000000000" pitchFamily="50" charset="0"/>
                <a:ea typeface="Helvetica" panose="00000500000000000000" pitchFamily="50" charset="0"/>
              </a:rPr>
            </a:br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зондирования Земли»</a:t>
            </a:r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9B6CC-5A98-83EA-DED6-F1593E08D9AF}"/>
              </a:ext>
            </a:extLst>
          </p:cNvPr>
          <p:cNvSpPr txBox="1"/>
          <p:nvPr/>
        </p:nvSpPr>
        <p:spPr>
          <a:xfrm>
            <a:off x="897340" y="4627561"/>
            <a:ext cx="73493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Абдуллаева Евгения Гасановна</a:t>
            </a:r>
          </a:p>
          <a:p>
            <a:pPr algn="ctr"/>
            <a:endParaRPr lang="ru-RU" b="0" i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Научный руководитель:</a:t>
            </a:r>
          </a:p>
          <a:p>
            <a:pPr algn="ctr"/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к.т.н. Хвостиков Сергей Антонович</a:t>
            </a:r>
          </a:p>
          <a:p>
            <a:pPr algn="ctr"/>
            <a:endParaRPr lang="ru-RU" b="0" i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r>
              <a:rPr lang="ru-RU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Москва, 2022 г.</a:t>
            </a:r>
          </a:p>
        </p:txBody>
      </p:sp>
    </p:spTree>
    <p:extLst>
      <p:ext uri="{BB962C8B-B14F-4D97-AF65-F5344CB8AC3E}">
        <p14:creationId xmlns:p14="http://schemas.microsoft.com/office/powerpoint/2010/main" val="385156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E9288-1BA1-9D36-0562-0C672843B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" y="2060813"/>
            <a:ext cx="4529448" cy="3806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D7BEB-01E1-EAE9-1F30-496618E09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76" y="1778242"/>
            <a:ext cx="4534372" cy="31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0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782BC-764F-BE01-531D-2F6289AD7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9" y="0"/>
            <a:ext cx="48115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97AA07-E130-DA23-1B6F-9CC6BAE3DC38}"/>
              </a:ext>
            </a:extLst>
          </p:cNvPr>
          <p:cNvSpPr txBox="1"/>
          <p:nvPr/>
        </p:nvSpPr>
        <p:spPr>
          <a:xfrm>
            <a:off x="5650173" y="357959"/>
            <a:ext cx="30093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Сравнение медианных значений сезонных яркостей в различных спектральных каналах по тематическим классам земного покрова, представленным в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380828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8A989-6B69-5388-E046-4F2710CE4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45"/>
            <a:ext cx="9144000" cy="3754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751E8-85A0-5CDA-95FA-E7DE672E7AA6}"/>
              </a:ext>
            </a:extLst>
          </p:cNvPr>
          <p:cNvSpPr txBox="1"/>
          <p:nvPr/>
        </p:nvSpPr>
        <p:spPr>
          <a:xfrm>
            <a:off x="1994848" y="210108"/>
            <a:ext cx="5154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Карта земного покрова России по данным, представленным в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7102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51E8-85A0-5CDA-95FA-E7DE672E7AA6}"/>
              </a:ext>
            </a:extLst>
          </p:cNvPr>
          <p:cNvSpPr txBox="1"/>
          <p:nvPr/>
        </p:nvSpPr>
        <p:spPr>
          <a:xfrm>
            <a:off x="642582" y="2551837"/>
            <a:ext cx="7858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Явные различия характеристик тематических классов земного покрова, видимые благодаря приведенному выше анализу выборки, позволяют построить предположение о том, что тематические классы земного покрова, в основном, хорошо разделимы, а следовательно, вероятность получения высокого качества классификации имеющихся данных достаточно велика.</a:t>
            </a:r>
          </a:p>
        </p:txBody>
      </p:sp>
    </p:spTree>
    <p:extLst>
      <p:ext uri="{BB962C8B-B14F-4D97-AF65-F5344CB8AC3E}">
        <p14:creationId xmlns:p14="http://schemas.microsoft.com/office/powerpoint/2010/main" val="62269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51E8-85A0-5CDA-95FA-E7DE672E7AA6}"/>
              </a:ext>
            </a:extLst>
          </p:cNvPr>
          <p:cNvSpPr txBox="1"/>
          <p:nvPr/>
        </p:nvSpPr>
        <p:spPr>
          <a:xfrm>
            <a:off x="642582" y="1582341"/>
            <a:ext cx="78588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Случайный лес </a:t>
            </a:r>
            <a:r>
              <a:rPr lang="en-US" dirty="0">
                <a:latin typeface="Helvetica" panose="00000500000000000000" pitchFamily="50" charset="0"/>
                <a:ea typeface="Helvetica" panose="00000500000000000000" pitchFamily="50" charset="0"/>
              </a:rPr>
              <a:t>–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алгоритм машинного обучения, заключающийся в использовании ансамбля решающих деревьев.</a:t>
            </a:r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Модель случайного леса успешно справляется с классификацией данных высокой размерности, оставаясь при этом быстрой и нечувствительной к переобучению.</a:t>
            </a:r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Оценка значимости признаков, обеспечиваемая классификатором, может быть использована для уменьшения числа признаков в выборке, для определения наиболее релевантных данных дистанционного зондирования, а также для выбора наиболее подходящих сезонов и спектральных каналов для классификации определенных типов земного покрова</a:t>
            </a:r>
            <a:r>
              <a:rPr lang="en-US" dirty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  <a:endParaRPr lang="ru-RU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36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51E8-85A0-5CDA-95FA-E7DE672E7AA6}"/>
              </a:ext>
            </a:extLst>
          </p:cNvPr>
          <p:cNvSpPr txBox="1"/>
          <p:nvPr/>
        </p:nvSpPr>
        <p:spPr>
          <a:xfrm>
            <a:off x="642582" y="1305342"/>
            <a:ext cx="785883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Для обучения случайного леса набор данных разделен на обучающую (2000000 элементов) и тестовую выборки (72029669 элементов). Затем обучающая выборка разделена на непосредственно обучающую (200000 элементов) и 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валидационную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(1800000 элементов) выборки.</a:t>
            </a:r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Произведено обучение случайного леса с 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гиперпараметрами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по умолчанию и получены предсказания типов земного покрова для 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валидационной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выборки.</a:t>
            </a:r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Accuracy = 0.95334</a:t>
            </a: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F</a:t>
            </a:r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-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score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= 0.95249 (при взвешенном усреднении)</a:t>
            </a:r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Out-of-bag error = 0.95189</a:t>
            </a:r>
            <a:endParaRPr lang="ru-RU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4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86CBA-3F41-21F8-F3A9-E3BABA4F7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22" y="859815"/>
            <a:ext cx="5938757" cy="579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63D22-B925-4652-AE26-E8E74BD7271C}"/>
              </a:ext>
            </a:extLst>
          </p:cNvPr>
          <p:cNvSpPr txBox="1"/>
          <p:nvPr/>
        </p:nvSpPr>
        <p:spPr>
          <a:xfrm>
            <a:off x="642582" y="113562"/>
            <a:ext cx="785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Нормированная по строкам матрица неточностей классификации случайного леса с 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гиперпараметрами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по умолчанию</a:t>
            </a:r>
          </a:p>
        </p:txBody>
      </p:sp>
    </p:spTree>
    <p:extLst>
      <p:ext uri="{BB962C8B-B14F-4D97-AF65-F5344CB8AC3E}">
        <p14:creationId xmlns:p14="http://schemas.microsoft.com/office/powerpoint/2010/main" val="235928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51E8-85A0-5CDA-95FA-E7DE672E7AA6}"/>
              </a:ext>
            </a:extLst>
          </p:cNvPr>
          <p:cNvSpPr txBox="1"/>
          <p:nvPr/>
        </p:nvSpPr>
        <p:spPr>
          <a:xfrm>
            <a:off x="642582" y="2136339"/>
            <a:ext cx="78588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Осуществлен подбор оптимальных 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гиперпараметров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(количества деревьев, числа признаков для выбора расщепления, максимальной глубины дерева, критерия расщепления) модели случайного леса для данной выборки.</a:t>
            </a:r>
          </a:p>
          <a:p>
            <a:pPr algn="just"/>
            <a:endParaRPr lang="ru-RU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Оптимальное количество деревьев </a:t>
            </a:r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–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600, число признаков для выбора расщепления </a:t>
            </a:r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–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квадратный корень количества признаков, максимальная глубина дерева </a:t>
            </a:r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–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20, критерий расщепления </a:t>
            </a:r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–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энтропийный.</a:t>
            </a:r>
          </a:p>
        </p:txBody>
      </p:sp>
    </p:spTree>
    <p:extLst>
      <p:ext uri="{BB962C8B-B14F-4D97-AF65-F5344CB8AC3E}">
        <p14:creationId xmlns:p14="http://schemas.microsoft.com/office/powerpoint/2010/main" val="335100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751E8-85A0-5CDA-95FA-E7DE672E7AA6}"/>
              </a:ext>
            </a:extLst>
          </p:cNvPr>
          <p:cNvSpPr txBox="1"/>
          <p:nvPr/>
        </p:nvSpPr>
        <p:spPr>
          <a:xfrm>
            <a:off x="642582" y="1997839"/>
            <a:ext cx="7858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Произведено обучение случайного леса с выбранными 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гиперпараметрами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на полной обучающей выборке (2000000 элементов) и получены предсказания типов земного покрова для полной тестовой выборки (72029669 элементов).</a:t>
            </a:r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Accuracy = 0.97214</a:t>
            </a: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F</a:t>
            </a:r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-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score</a:t>
            </a:r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= 0.97185 (при взвешенном усреднении)</a:t>
            </a:r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en-US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Out-of-bag error = 0.97118</a:t>
            </a:r>
            <a:endParaRPr lang="ru-RU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26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988F2-8E45-46CD-0194-CC45D06C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8" y="759893"/>
            <a:ext cx="6039824" cy="5892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A007D-00C6-F8C4-CEFF-73A38CC0F45C}"/>
              </a:ext>
            </a:extLst>
          </p:cNvPr>
          <p:cNvSpPr txBox="1"/>
          <p:nvPr/>
        </p:nvSpPr>
        <p:spPr>
          <a:xfrm>
            <a:off x="642582" y="113562"/>
            <a:ext cx="785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Нормированная по строкам матрица неточностей классификации случайного леса с выбранными </a:t>
            </a:r>
            <a:r>
              <a:rPr lang="ru-RU" b="0" dirty="0" err="1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гиперпараметрами</a:t>
            </a:r>
            <a:endParaRPr lang="ru-RU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3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8F4AF2-4151-A59C-6479-B0B673087C7E}"/>
              </a:ext>
            </a:extLst>
          </p:cNvPr>
          <p:cNvSpPr txBox="1"/>
          <p:nvPr/>
        </p:nvSpPr>
        <p:spPr>
          <a:xfrm>
            <a:off x="448670" y="920621"/>
            <a:ext cx="82466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Целью работы является исследование применимости одного из алгоритмов машинного обучения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–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случайного леса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–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к задаче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картографирования земного покрова по данным дистанционного зондирования Земли.</a:t>
            </a:r>
            <a:endParaRPr lang="en-US" sz="20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 rtl="0"/>
            <a:endParaRPr lang="ru-RU" sz="20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 работе:</a:t>
            </a:r>
            <a:endParaRPr lang="en-US" sz="20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п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роизведен детальный анализ спутниковых данных, полученных прибором MODIS и представленных в табличном виде;</a:t>
            </a:r>
            <a:endParaRPr lang="en-US" sz="20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выполнена классификация земного покрова на основании спутниковых данных с помощью алгоритма случайного леса и оценка точности классификации, составившая более 97%, подобраны оптимальные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гиперпараметры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алгоритма;</a:t>
            </a:r>
            <a:endParaRPr lang="en-US" sz="20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осуществлена оценка значимости признаков, позволяющая путем выбора наиболее информативных характеристик земного покрова сократить объемы хранимых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74625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8A4B6-9234-F93E-1832-F331DA88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5" y="1175296"/>
            <a:ext cx="8195710" cy="5162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DB50D8-D6EB-596A-8AF6-F64FC993589F}"/>
              </a:ext>
            </a:extLst>
          </p:cNvPr>
          <p:cNvSpPr txBox="1"/>
          <p:nvPr/>
        </p:nvSpPr>
        <p:spPr>
          <a:xfrm>
            <a:off x="642582" y="265962"/>
            <a:ext cx="7858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Оценка значимости признаков на основе информации, предоставляемой моделью случайного леса</a:t>
            </a:r>
          </a:p>
        </p:txBody>
      </p:sp>
    </p:spTree>
    <p:extLst>
      <p:ext uri="{BB962C8B-B14F-4D97-AF65-F5344CB8AC3E}">
        <p14:creationId xmlns:p14="http://schemas.microsoft.com/office/powerpoint/2010/main" val="258170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808E2-942A-4466-53FC-D6B731A30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6211"/>
            <a:ext cx="8229600" cy="5305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A77BBB-5E47-BCF0-2E1C-3724C532B85F}"/>
                  </a:ext>
                </a:extLst>
              </p:cNvPr>
              <p:cNvSpPr txBox="1"/>
              <p:nvPr/>
            </p:nvSpPr>
            <p:spPr>
              <a:xfrm>
                <a:off x="642582" y="265962"/>
                <a:ext cx="7858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0" dirty="0">
                    <a:effectLst/>
                    <a:latin typeface="Helvetica" panose="00000500000000000000" pitchFamily="50" charset="0"/>
                    <a:ea typeface="Helvetica" panose="00000500000000000000" pitchFamily="50" charset="0"/>
                  </a:rPr>
                  <a:t>Оценка значимости признаков с помощью теста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0" i="1" smtClean="0">
                            <a:effectLst/>
                            <a:latin typeface="Cambria Math" panose="02040503050406030204" pitchFamily="18" charset="0"/>
                            <a:ea typeface="Helvetica" panose="00000500000000000000" pitchFamily="50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ru-RU" dirty="0">
                            <a:latin typeface="Helvetica" panose="00000500000000000000" pitchFamily="50" charset="0"/>
                            <a:ea typeface="Helvetica" panose="00000500000000000000" pitchFamily="50" charset="0"/>
                            <a:sym typeface="Symbol" panose="05050102010706020507" pitchFamily="18" charset="2"/>
                          </a:rPr>
                          <m:t>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Helvetica" panose="00000500000000000000" pitchFamily="50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endParaRPr lang="ru-RU" b="0" dirty="0">
                  <a:effectLst/>
                  <a:latin typeface="Helvetica" panose="00000500000000000000" pitchFamily="50" charset="0"/>
                  <a:ea typeface="Helvetica" panose="00000500000000000000" pitchFamily="50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A77BBB-5E47-BCF0-2E1C-3724C532B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2" y="265962"/>
                <a:ext cx="785883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648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EDC28-CA79-3DEC-81CF-E1582080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4" y="2113497"/>
            <a:ext cx="8038531" cy="3340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AE514-6144-2466-54B5-23E72E5CD064}"/>
              </a:ext>
            </a:extLst>
          </p:cNvPr>
          <p:cNvSpPr txBox="1"/>
          <p:nvPr/>
        </p:nvSpPr>
        <p:spPr>
          <a:xfrm>
            <a:off x="983208" y="265962"/>
            <a:ext cx="7177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</a:rPr>
              <a:t>Оценка значимости признаков с помощью рекурсивного исключения (более значимые признаки находятся на графике выше менее значимых)</a:t>
            </a:r>
            <a:endParaRPr lang="ru-RU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9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AE514-6144-2466-54B5-23E72E5CD064}"/>
              </a:ext>
            </a:extLst>
          </p:cNvPr>
          <p:cNvSpPr txBox="1"/>
          <p:nvPr/>
        </p:nvSpPr>
        <p:spPr>
          <a:xfrm>
            <a:off x="825974" y="1997839"/>
            <a:ext cx="74920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</a:rPr>
              <a:t>Все приведенные выше методы оценки значимости признаков показывают, что наименее значимыми являются признаки SPRING1 (весна, RED) и FALL1 (осень, RED), что может быть связанно с высоким уровнем шума в красном канале весной и осенью.</a:t>
            </a:r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en-US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 результате отбора наиболее значимых признаков, получено несущественное улучшение качества классификации и уменьшение количества времени, затрачиваемого на обучение модели, примерно на 15%.</a:t>
            </a:r>
          </a:p>
        </p:txBody>
      </p:sp>
    </p:spTree>
    <p:extLst>
      <p:ext uri="{BB962C8B-B14F-4D97-AF65-F5344CB8AC3E}">
        <p14:creationId xmlns:p14="http://schemas.microsoft.com/office/powerpoint/2010/main" val="399370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AE514-6144-2466-54B5-23E72E5CD064}"/>
              </a:ext>
            </a:extLst>
          </p:cNvPr>
          <p:cNvSpPr txBox="1"/>
          <p:nvPr/>
        </p:nvSpPr>
        <p:spPr>
          <a:xfrm>
            <a:off x="825974" y="889844"/>
            <a:ext cx="749205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ru-RU" sz="18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 работе:</a:t>
            </a:r>
            <a:endParaRPr lang="en-US" sz="18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п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роизведен детальный анализ спутниковых данных, полученных прибором MODIS и представленных в табличном виде;</a:t>
            </a:r>
            <a:endParaRPr lang="en-US" sz="18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выполнена классификация земного покрова на основании спутниковых данных с помощью алгоритма случайного леса и оценка точности классификации, составившая более 97%, подобраны оптимальные </a:t>
            </a:r>
            <a:r>
              <a:rPr lang="ru-RU" sz="1800" b="0" i="0" dirty="0" err="1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гиперпараметры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алгоритма;</a:t>
            </a:r>
            <a:endParaRPr lang="en-US" sz="1800" b="0" i="0" dirty="0">
              <a:solidFill>
                <a:srgbClr val="000000"/>
              </a:solidFill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осуществлена оценка значимости признаков, позволяющая путем выбора наиболее информативных характеристик земного покрова сократить объемы хранимых данных.</a:t>
            </a:r>
          </a:p>
          <a:p>
            <a:pPr algn="just" rtl="0"/>
            <a:endParaRPr lang="ru-RU" dirty="0">
              <a:solidFill>
                <a:srgbClr val="000000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r>
              <a:rPr lang="ru-RU" b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На основании настоящей работы можно сделать вывод о том, что алгоритм случайного леса успешно применим к задаче картографирования земного покрова по данным дистанционного зондирования Земли, и может быть использован для дальнейшего развития разработанных ИКИ РАН методических, алгоритмических и программных решений</a:t>
            </a:r>
            <a:r>
              <a:rPr lang="en-US" dirty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  <a:endParaRPr lang="ru-RU" b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2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8F4AF2-4151-A59C-6479-B0B673087C7E}"/>
              </a:ext>
            </a:extLst>
          </p:cNvPr>
          <p:cNvSpPr txBox="1"/>
          <p:nvPr/>
        </p:nvSpPr>
        <p:spPr>
          <a:xfrm>
            <a:off x="448670" y="1228398"/>
            <a:ext cx="82466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В данной работе классификация осуществляется на основе спутниковых данных (стандартного продукта MOD09) 2010 года (весенних, летних и осенних) и 2011 года (зимних), полученных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спектрорадиометром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MODIS, установленным на спутниках Terra и Aqua.</a:t>
            </a:r>
          </a:p>
          <a:p>
            <a:pPr algn="just" rtl="0"/>
            <a:endParaRPr lang="ru-RU" sz="2000" dirty="0">
              <a:solidFill>
                <a:srgbClr val="000000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Продукт MOD09 представляет собой данные о спектрально-отражательных характеристиках земной поверхности, для которых была выполнена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геопривязка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и корректировка на атмосферу.</a:t>
            </a:r>
          </a:p>
          <a:p>
            <a:pPr algn="just" rtl="0"/>
            <a:endParaRPr lang="ru-RU" sz="2000" dirty="0">
              <a:solidFill>
                <a:srgbClr val="000000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Данные предварительно обработаны для исключения влияния облаков и теней от них путем осреднения значений яркости за сезон, по ним созданы сезонные композиты.</a:t>
            </a:r>
          </a:p>
        </p:txBody>
      </p:sp>
    </p:spTree>
    <p:extLst>
      <p:ext uri="{BB962C8B-B14F-4D97-AF65-F5344CB8AC3E}">
        <p14:creationId xmlns:p14="http://schemas.microsoft.com/office/powerpoint/2010/main" val="308902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8F4AF2-4151-A59C-6479-B0B673087C7E}"/>
              </a:ext>
            </a:extLst>
          </p:cNvPr>
          <p:cNvSpPr txBox="1"/>
          <p:nvPr/>
        </p:nvSpPr>
        <p:spPr>
          <a:xfrm>
            <a:off x="448670" y="1690063"/>
            <a:ext cx="824666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Данные для классификации представлены в табличном виде. Полный набор данных содержит 74029669 элементов (строк таблицы). Каждый элемент описан 14-ю признаками (столбцы таблицы: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CLASS,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X,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Y,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WINTER1,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WINTER2,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SPRING1,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SPRING2,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SPRING3,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SUMMER1,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SUMMER2,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SUMMER3,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FALL1,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FALL2,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FALL3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), содержащими неотрицательные целочисленные значения.</a:t>
            </a:r>
          </a:p>
          <a:p>
            <a:pPr algn="just" rtl="0"/>
            <a:endParaRPr lang="ru-RU" sz="2000" dirty="0">
              <a:solidFill>
                <a:srgbClr val="000000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1 –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RED (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красный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;</a:t>
            </a:r>
          </a:p>
          <a:p>
            <a:pPr algn="just" rtl="0"/>
            <a:r>
              <a:rPr lang="ru-RU" sz="20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2 – </a:t>
            </a:r>
            <a:r>
              <a:rPr lang="en-US" sz="20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NIR (</a:t>
            </a:r>
            <a:r>
              <a:rPr lang="ru-RU" sz="20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ближний инфракрасный</a:t>
            </a:r>
            <a:r>
              <a:rPr lang="en-US" sz="20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)</a:t>
            </a:r>
            <a:r>
              <a:rPr lang="ru-RU" sz="20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;</a:t>
            </a:r>
          </a:p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3 –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SWIR (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коротковолновый инфракрасный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)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417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53237-F4BB-FC62-8ADE-AAA49BF71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81" y="948627"/>
            <a:ext cx="3627238" cy="5663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33892-128A-223B-418F-DD1B57E95F7F}"/>
              </a:ext>
            </a:extLst>
          </p:cNvPr>
          <p:cNvSpPr txBox="1"/>
          <p:nvPr/>
        </p:nvSpPr>
        <p:spPr>
          <a:xfrm>
            <a:off x="653918" y="109721"/>
            <a:ext cx="8246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Относительное количество представителей тематических классов земного покрова в выборке</a:t>
            </a:r>
          </a:p>
        </p:txBody>
      </p:sp>
    </p:spTree>
    <p:extLst>
      <p:ext uri="{BB962C8B-B14F-4D97-AF65-F5344CB8AC3E}">
        <p14:creationId xmlns:p14="http://schemas.microsoft.com/office/powerpoint/2010/main" val="340443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33892-128A-223B-418F-DD1B57E95F7F}"/>
              </a:ext>
            </a:extLst>
          </p:cNvPr>
          <p:cNvSpPr txBox="1"/>
          <p:nvPr/>
        </p:nvSpPr>
        <p:spPr>
          <a:xfrm>
            <a:off x="688094" y="1843951"/>
            <a:ext cx="776781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ru-RU" sz="2000" dirty="0">
                <a:solidFill>
                  <a:srgbClr val="000000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Далее представлена в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изуализация тематических классов земного покрова, представленных в выборке.</a:t>
            </a:r>
          </a:p>
          <a:p>
            <a:pPr algn="just" rtl="0"/>
            <a:endParaRPr lang="ru-RU" sz="2000" dirty="0">
              <a:solidFill>
                <a:srgbClr val="000000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 rtl="0"/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Для каждого класса: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на первом графике представлена диаграмма размаха, показывающая медиану, нижний и верхний квантили, минимальное и максимальное значение сезонной яркости в различных спектральных каналах;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на втором графике представлена карта пространственного распределения элементов-представителей класса (синим).</a:t>
            </a:r>
          </a:p>
        </p:txBody>
      </p:sp>
    </p:spTree>
    <p:extLst>
      <p:ext uri="{BB962C8B-B14F-4D97-AF65-F5344CB8AC3E}">
        <p14:creationId xmlns:p14="http://schemas.microsoft.com/office/powerpoint/2010/main" val="299487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5F45D8-9B41-CDAD-F1D7-ABF76EEE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" y="1805544"/>
            <a:ext cx="4415622" cy="3710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F52F9-414E-9710-AFAC-C3639A7C9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74" y="1477991"/>
            <a:ext cx="4534370" cy="31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0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ACDC4-B8D3-DB05-E750-8D7F7A631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73" y="1655410"/>
            <a:ext cx="4534371" cy="3110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47FD-2CAC-DCEC-F077-D84BFCEB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" y="1982956"/>
            <a:ext cx="4415622" cy="37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5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069720-9868-20EE-E2F3-A499E4FA4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05" y="1768759"/>
            <a:ext cx="4534372" cy="3110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32D381-B889-E7DC-1908-C3AC86A03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" y="2119434"/>
            <a:ext cx="4487966" cy="37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1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942</Words>
  <Application>Microsoft Office PowerPoint</Application>
  <PresentationFormat>On-screen Show (4:3)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методов классификации и оценки значимости признаков на основе случайных лесов в контексте задачи картографирования земного покрова России</dc:title>
  <dc:creator>Evgenia</dc:creator>
  <cp:lastModifiedBy>Evgenia</cp:lastModifiedBy>
  <cp:revision>21</cp:revision>
  <dcterms:created xsi:type="dcterms:W3CDTF">2022-06-07T13:07:41Z</dcterms:created>
  <dcterms:modified xsi:type="dcterms:W3CDTF">2022-06-07T15:59:48Z</dcterms:modified>
</cp:coreProperties>
</file>